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1c458ad3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1c458ad3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1c458ad3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1c458ad3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1c458ad3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1c458ad3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1c458ad34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1c458ad34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1c458ad3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1c458ad3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1c458ad3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1c458ad3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1c458ad34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1c458ad34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1c458ad3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1c458ad3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1c458ad34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1c458ad34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1c458ad34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1c458ad34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1c458ad34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1c458ad34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1c458ad34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1c458ad34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1c458ad34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1c458ad34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1c458ad3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1c458ad3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1c458ad3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1c458ad34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1c458ad34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1c458ad34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1c458ad34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1c458ad34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1c458ad3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1c458ad3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1c458ad34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1c458ad34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1c458ad34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1c458ad34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1c458ad34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1c458ad34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1c458ad34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1c458ad34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1c458ad3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1c458ad3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1c458ad34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1c458ad34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1c458ad3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1c458ad3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1c458ad3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1c458ad3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1c458ad3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1c458ad3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5/12/07/local-binary-patterns-with-python-opencv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pyimagesearch.com/2015/12/07/local-binary-patterns-with-python-opencv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pyimagesearch.com/2015/12/07/local-binary-patterns-with-python-opencv/" TargetMode="Externa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4329241_Visual_tree_detection_for_autonomous_navigation_in_forest_environ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1222450" y="169500"/>
            <a:ext cx="7365000" cy="14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Détection de tronc d’arbres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 analyse d’images</a:t>
            </a:r>
            <a:endParaRPr/>
          </a:p>
        </p:txBody>
      </p:sp>
      <p:pic>
        <p:nvPicPr>
          <p:cNvPr id="229" name="Google Shape;2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400" y="1763101"/>
            <a:ext cx="3387775" cy="20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50" y="1763100"/>
            <a:ext cx="3387775" cy="189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>
            <a:spLocks noGrp="1"/>
          </p:cNvSpPr>
          <p:nvPr>
            <p:ph type="title"/>
          </p:nvPr>
        </p:nvSpPr>
        <p:spPr>
          <a:xfrm>
            <a:off x="1671000" y="379825"/>
            <a:ext cx="58020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LBP (Local Binary Patterns) (Texture)</a:t>
            </a:r>
            <a:endParaRPr/>
          </a:p>
        </p:txBody>
      </p:sp>
      <p:sp>
        <p:nvSpPr>
          <p:cNvPr id="324" name="Google Shape;324;p26"/>
          <p:cNvSpPr txBox="1"/>
          <p:nvPr/>
        </p:nvSpPr>
        <p:spPr>
          <a:xfrm>
            <a:off x="434575" y="1352500"/>
            <a:ext cx="6664800" cy="1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Permet d’obtenir une représentation locale de la texture dans une image en comparant les pixels à leurs voisins.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Processus qui ressemble beaucoup à une convolution.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3"/>
              </a:rPr>
              <a:t>https://www.pyimagesearch.com/2015/12/07/local-binary-patterns-with-python-opencv/</a:t>
            </a:r>
            <a:endParaRPr sz="9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627125" y="2690075"/>
            <a:ext cx="52959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Un peu de context :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Pour une image à un seul canal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Dimensions (N X M)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Nous allons commencer par la forme la plus simple du LBP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26"/>
          <p:cNvSpPr txBox="1"/>
          <p:nvPr/>
        </p:nvSpPr>
        <p:spPr>
          <a:xfrm>
            <a:off x="627125" y="3814050"/>
            <a:ext cx="31521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2 Approches :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Approche classique (article)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Approche uniforme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>
            <a:spLocks noGrp="1"/>
          </p:cNvSpPr>
          <p:nvPr>
            <p:ph type="title"/>
          </p:nvPr>
        </p:nvSpPr>
        <p:spPr>
          <a:xfrm>
            <a:off x="1518000" y="393750"/>
            <a:ext cx="61080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LBP (Local Binary Patterns) classique</a:t>
            </a:r>
            <a:endParaRPr/>
          </a:p>
        </p:txBody>
      </p:sp>
      <p:sp>
        <p:nvSpPr>
          <p:cNvPr id="332" name="Google Shape;332;p27"/>
          <p:cNvSpPr txBox="1"/>
          <p:nvPr/>
        </p:nvSpPr>
        <p:spPr>
          <a:xfrm>
            <a:off x="153850" y="1409425"/>
            <a:ext cx="34515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Étape #1 : Seuillage des pixels voisins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00" y="1792525"/>
            <a:ext cx="2895649" cy="11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7"/>
          <p:cNvSpPr txBox="1"/>
          <p:nvPr/>
        </p:nvSpPr>
        <p:spPr>
          <a:xfrm>
            <a:off x="291575" y="2923775"/>
            <a:ext cx="3592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** pas nécessairement obligé de travailler avec les voisins immédiats</a:t>
            </a:r>
            <a:endParaRPr sz="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3966175" y="1409425"/>
            <a:ext cx="3794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Étape #2 : Formation d’un chiffre binaire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950" y="1792525"/>
            <a:ext cx="3178449" cy="9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950" y="2815450"/>
            <a:ext cx="2422850" cy="10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7"/>
          <p:cNvSpPr txBox="1"/>
          <p:nvPr/>
        </p:nvSpPr>
        <p:spPr>
          <a:xfrm>
            <a:off x="333400" y="4086150"/>
            <a:ext cx="57315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Étape #3 : Application de la règle à tous les pixels de l’image. </a:t>
            </a:r>
            <a:endParaRPr sz="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** toujours conserver le même point de départ pour la chaîne binaire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27"/>
          <p:cNvSpPr txBox="1"/>
          <p:nvPr/>
        </p:nvSpPr>
        <p:spPr>
          <a:xfrm>
            <a:off x="333400" y="4670050"/>
            <a:ext cx="39888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Figures : </a:t>
            </a:r>
            <a:r>
              <a:rPr lang="en-GB" sz="700" u="sng">
                <a:solidFill>
                  <a:schemeClr val="hlink"/>
                </a:solidFill>
                <a:hlinkClick r:id="rId6"/>
              </a:rPr>
              <a:t>https://www.pyimagesearch.com/2015/12/07/local-binary-patterns-with-python-opencv/</a:t>
            </a:r>
            <a:endParaRPr sz="7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 txBox="1">
            <a:spLocks noGrp="1"/>
          </p:cNvSpPr>
          <p:nvPr>
            <p:ph type="title"/>
          </p:nvPr>
        </p:nvSpPr>
        <p:spPr>
          <a:xfrm>
            <a:off x="1652450" y="386775"/>
            <a:ext cx="5906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LBP (Local Binary Patterns) classique</a:t>
            </a:r>
            <a:endParaRPr/>
          </a:p>
        </p:txBody>
      </p:sp>
      <p:pic>
        <p:nvPicPr>
          <p:cNvPr id="345" name="Google Shape;3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5950"/>
            <a:ext cx="4025375" cy="21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8"/>
          <p:cNvSpPr txBox="1"/>
          <p:nvPr/>
        </p:nvSpPr>
        <p:spPr>
          <a:xfrm>
            <a:off x="152400" y="3849500"/>
            <a:ext cx="3167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Pour un voisinage de 8 px : 256 valeurs possibles [0, 255].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75" y="1540750"/>
            <a:ext cx="3360700" cy="11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8"/>
          <p:cNvSpPr txBox="1"/>
          <p:nvPr/>
        </p:nvSpPr>
        <p:spPr>
          <a:xfrm>
            <a:off x="4838275" y="2753150"/>
            <a:ext cx="3000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Possibilité d'utiliser un voisinage plus grand.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Mon implémentation :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Rayon (1px)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8 points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152400" y="4503600"/>
            <a:ext cx="43485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Figures : </a:t>
            </a:r>
            <a:r>
              <a:rPr lang="en-GB" sz="700" u="sng">
                <a:solidFill>
                  <a:schemeClr val="accent5"/>
                </a:solidFill>
                <a:hlinkClick r:id="rId5"/>
              </a:rPr>
              <a:t>https://www.pyimagesearch.com/2015/12/07/local-binary-patterns-with-python-opencv/</a:t>
            </a:r>
            <a:endParaRPr sz="7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>
            <a:spLocks noGrp="1"/>
          </p:cNvSpPr>
          <p:nvPr>
            <p:ph type="title"/>
          </p:nvPr>
        </p:nvSpPr>
        <p:spPr>
          <a:xfrm>
            <a:off x="1618950" y="393750"/>
            <a:ext cx="5906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LBP (Local Binary Patterns) uniforme</a:t>
            </a:r>
            <a:endParaRPr/>
          </a:p>
        </p:txBody>
      </p:sp>
      <p:pic>
        <p:nvPicPr>
          <p:cNvPr id="355" name="Google Shape;3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600" y="4395575"/>
            <a:ext cx="2750751" cy="6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9"/>
          <p:cNvSpPr txBox="1"/>
          <p:nvPr/>
        </p:nvSpPr>
        <p:spPr>
          <a:xfrm>
            <a:off x="89750" y="1497850"/>
            <a:ext cx="4015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Avantages :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Décodage plus efficace de la chaîne binaire.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Histogramme résultant plus concis.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29"/>
          <p:cNvSpPr txBox="1"/>
          <p:nvPr/>
        </p:nvSpPr>
        <p:spPr>
          <a:xfrm>
            <a:off x="89750" y="2224150"/>
            <a:ext cx="5060700" cy="20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Décodage :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Chaînes </a:t>
            </a:r>
            <a:r>
              <a:rPr lang="en-GB" sz="1200" b="1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uniformes</a:t>
            </a: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: une seule variation (1 -&gt; 0) ou (0 -&gt; 1)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Chaînes </a:t>
            </a:r>
            <a:r>
              <a:rPr lang="en-GB" sz="1200" b="1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non uniformes</a:t>
            </a: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: plus de deux variations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Ex :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000100 -&gt; uniforme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100000 -&gt; uniforme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011100   -&gt; uniforme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001010 -&gt; non uniforme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29"/>
          <p:cNvSpPr txBox="1"/>
          <p:nvPr/>
        </p:nvSpPr>
        <p:spPr>
          <a:xfrm>
            <a:off x="4974900" y="1043925"/>
            <a:ext cx="39411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Règle générale  :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Pour n points de voisinage : (n + 2) valeurs possibles.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Ex  : 4 px de voisinage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650" y="2154600"/>
            <a:ext cx="1721700" cy="276969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9"/>
          <p:cNvSpPr txBox="1"/>
          <p:nvPr/>
        </p:nvSpPr>
        <p:spPr>
          <a:xfrm>
            <a:off x="8100100" y="2112825"/>
            <a:ext cx="7461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5906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LBP (Local Binary Patterns) uniforme</a:t>
            </a:r>
            <a:endParaRPr/>
          </a:p>
        </p:txBody>
      </p:sp>
      <p:sp>
        <p:nvSpPr>
          <p:cNvPr id="366" name="Google Shape;366;p30"/>
          <p:cNvSpPr txBox="1"/>
          <p:nvPr/>
        </p:nvSpPr>
        <p:spPr>
          <a:xfrm>
            <a:off x="208075" y="1476975"/>
            <a:ext cx="39540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Obtention de signatures pour différents types de texture.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25" y="2070075"/>
            <a:ext cx="3550376" cy="21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0"/>
          <p:cNvSpPr txBox="1"/>
          <p:nvPr/>
        </p:nvSpPr>
        <p:spPr>
          <a:xfrm>
            <a:off x="208075" y="4294000"/>
            <a:ext cx="3849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Représentation permet d’avoir un histogramme avec  (n voisins + 2) bandes.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637" y="2070075"/>
            <a:ext cx="3438062" cy="21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 txBox="1"/>
          <p:nvPr/>
        </p:nvSpPr>
        <p:spPr>
          <a:xfrm>
            <a:off x="4624825" y="1476975"/>
            <a:ext cx="3849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Les signatures permettent d’identifier les différents types de texture.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4770625" y="4339000"/>
            <a:ext cx="39540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On voit que la texture des briques on plus de pixels “flat”.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>
            <a:spLocks noGrp="1"/>
          </p:cNvSpPr>
          <p:nvPr>
            <p:ph type="title"/>
          </p:nvPr>
        </p:nvSpPr>
        <p:spPr>
          <a:xfrm>
            <a:off x="1618950" y="310250"/>
            <a:ext cx="5906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LBP (Local Binary Patterns) uniforme</a:t>
            </a:r>
            <a:endParaRPr/>
          </a:p>
        </p:txBody>
      </p:sp>
      <p:pic>
        <p:nvPicPr>
          <p:cNvPr id="377" name="Google Shape;3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000" y="1065100"/>
            <a:ext cx="5914008" cy="383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5906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LBP (Local Binary Patterns) uniforme</a:t>
            </a:r>
            <a:endParaRPr/>
          </a:p>
        </p:txBody>
      </p:sp>
      <p:pic>
        <p:nvPicPr>
          <p:cNvPr id="383" name="Google Shape;3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825" y="2295925"/>
            <a:ext cx="4619725" cy="16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 txBox="1"/>
          <p:nvPr/>
        </p:nvSpPr>
        <p:spPr>
          <a:xfrm>
            <a:off x="201700" y="1490400"/>
            <a:ext cx="6932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Le LBP est insensible aux amplitudes des variations.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100" b="1">
                <a:solidFill>
                  <a:srgbClr val="222222"/>
                </a:solidFill>
                <a:highlight>
                  <a:srgbClr val="FFFFFF"/>
                </a:highlight>
              </a:rPr>
              <a:t>Δ 40px = Δ1px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1792375" y="4122275"/>
            <a:ext cx="58740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Même si une surface semble uniforme à l’oeil, le LBP risque d’extraire des variations.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>
            <a:spLocks noGrp="1"/>
          </p:cNvSpPr>
          <p:nvPr>
            <p:ph type="title"/>
          </p:nvPr>
        </p:nvSpPr>
        <p:spPr>
          <a:xfrm>
            <a:off x="1126000" y="231700"/>
            <a:ext cx="36351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LBP du canal (texture)</a:t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246000" y="1438700"/>
            <a:ext cx="3000000" cy="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Applicable dans les domaines: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Grayscale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Single channel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2" name="Google Shape;3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025" y="972325"/>
            <a:ext cx="4634475" cy="15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 txBox="1"/>
          <p:nvPr/>
        </p:nvSpPr>
        <p:spPr>
          <a:xfrm>
            <a:off x="301475" y="2373800"/>
            <a:ext cx="25983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Paramètres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Rayon : 1 px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Nombre de voisins : 8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Grayscale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190975" y="4062125"/>
            <a:ext cx="2623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Normalisation du vecteur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50" y="4475275"/>
            <a:ext cx="7465949" cy="4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025" y="2770725"/>
            <a:ext cx="3360700" cy="11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1053475" y="155125"/>
            <a:ext cx="33306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Méthodes de fusion</a:t>
            </a:r>
            <a:endParaRPr/>
          </a:p>
        </p:txBody>
      </p:sp>
      <p:pic>
        <p:nvPicPr>
          <p:cNvPr id="402" name="Google Shape;4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400" y="3013700"/>
            <a:ext cx="6204575" cy="17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4"/>
          <p:cNvSpPr txBox="1"/>
          <p:nvPr/>
        </p:nvSpPr>
        <p:spPr>
          <a:xfrm>
            <a:off x="1220500" y="867975"/>
            <a:ext cx="62046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Objectifs :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Joindre les différentes données extraites de l’image avant de continuer vers la classification.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Maximiser la précision du système. 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1302650" y="2238100"/>
            <a:ext cx="62046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Approches  :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Deux approches proposées par l’article source.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1053475" y="155125"/>
            <a:ext cx="33306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Méthodes de fusion</a:t>
            </a:r>
            <a:endParaRPr/>
          </a:p>
        </p:txBody>
      </p:sp>
      <p:sp>
        <p:nvSpPr>
          <p:cNvPr id="410" name="Google Shape;410;p35"/>
          <p:cNvSpPr txBox="1"/>
          <p:nvPr/>
        </p:nvSpPr>
        <p:spPr>
          <a:xfrm>
            <a:off x="580200" y="1423775"/>
            <a:ext cx="15009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Méthode no.1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100" y="1802675"/>
            <a:ext cx="4419599" cy="65136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 txBox="1"/>
          <p:nvPr/>
        </p:nvSpPr>
        <p:spPr>
          <a:xfrm>
            <a:off x="580200" y="2571750"/>
            <a:ext cx="15009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Méthode no.2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3" name="Google Shape;4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100" y="2950650"/>
            <a:ext cx="5639362" cy="6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 txBox="1"/>
          <p:nvPr/>
        </p:nvSpPr>
        <p:spPr>
          <a:xfrm>
            <a:off x="622025" y="3843200"/>
            <a:ext cx="24789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Considérations 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Précision du système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Rapidité du système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96B4D8-8029-45AE-A33F-4151F5811BA9}"/>
              </a:ext>
            </a:extLst>
          </p:cNvPr>
          <p:cNvSpPr/>
          <p:nvPr/>
        </p:nvSpPr>
        <p:spPr>
          <a:xfrm>
            <a:off x="8211038" y="-1847751"/>
            <a:ext cx="423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la 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185675" y="558650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 d’inspiration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1185675" y="1299975"/>
            <a:ext cx="7148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Visual tree detection for autonomous navigation in forest environment (2008)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3"/>
              </a:rPr>
              <a:t>https://www.researchgate.net/publication/224329241_Visual_tree_detection_for_autonomous_navigation_in_forest_environment</a:t>
            </a:r>
            <a:endParaRPr sz="9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185675" y="1844588"/>
            <a:ext cx="60408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Auteurs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Fredrik Georgsson (Umeå University,  Suède)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Thomas Hellström (Umeå University,  Suède)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185675" y="2892800"/>
            <a:ext cx="5486100" cy="9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Objectifs :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Détection de tronc d’arbre dans des images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Estimation de la distance entre la caméra et le(s) tronc(s)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 txBox="1">
            <a:spLocks noGrp="1"/>
          </p:cNvSpPr>
          <p:nvPr>
            <p:ph type="title"/>
          </p:nvPr>
        </p:nvSpPr>
        <p:spPr>
          <a:xfrm>
            <a:off x="1088275" y="384800"/>
            <a:ext cx="22734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</a:t>
            </a:r>
            <a:endParaRPr/>
          </a:p>
        </p:txBody>
      </p:sp>
      <p:sp>
        <p:nvSpPr>
          <p:cNvPr id="420" name="Google Shape;420;p36"/>
          <p:cNvSpPr txBox="1"/>
          <p:nvPr/>
        </p:nvSpPr>
        <p:spPr>
          <a:xfrm>
            <a:off x="197400" y="1430675"/>
            <a:ext cx="75006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Utilisation d’un SVM (Support vector machine) pour effectuer la classification.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228450" y="1965700"/>
            <a:ext cx="7438500" cy="6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Prérequis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Une base de données composée de paires :  (Vecteur de données, Étiquette)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450" y="2779725"/>
            <a:ext cx="4260300" cy="18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6"/>
          <p:cNvSpPr txBox="1"/>
          <p:nvPr/>
        </p:nvSpPr>
        <p:spPr>
          <a:xfrm>
            <a:off x="228450" y="2683300"/>
            <a:ext cx="21519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Base de données (Ex) :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 éléments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Vecteur (3)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Étiquettes (3)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197400" y="3697725"/>
            <a:ext cx="173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Classes (étiquettes) :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Faible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Moyenne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Forte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36"/>
          <p:cNvSpPr txBox="1"/>
          <p:nvPr/>
        </p:nvSpPr>
        <p:spPr>
          <a:xfrm>
            <a:off x="1935000" y="3697725"/>
            <a:ext cx="22062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Vecteur :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Cote Z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Heures de sommeil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Heures d’études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"/>
          <p:cNvSpPr txBox="1">
            <a:spLocks noGrp="1"/>
          </p:cNvSpPr>
          <p:nvPr>
            <p:ph type="title"/>
          </p:nvPr>
        </p:nvSpPr>
        <p:spPr>
          <a:xfrm>
            <a:off x="1088275" y="384800"/>
            <a:ext cx="22734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</a:t>
            </a:r>
            <a:endParaRPr/>
          </a:p>
        </p:txBody>
      </p:sp>
      <p:sp>
        <p:nvSpPr>
          <p:cNvPr id="431" name="Google Shape;431;p37"/>
          <p:cNvSpPr txBox="1"/>
          <p:nvPr/>
        </p:nvSpPr>
        <p:spPr>
          <a:xfrm>
            <a:off x="303425" y="2150600"/>
            <a:ext cx="26391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Base de données :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42 images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1246 segments de fond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551 segments de d’arbre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37"/>
          <p:cNvSpPr txBox="1"/>
          <p:nvPr/>
        </p:nvSpPr>
        <p:spPr>
          <a:xfrm>
            <a:off x="303425" y="3250100"/>
            <a:ext cx="19938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Classes (étiquettes) :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Arbre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Élement de fond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200" y="2150601"/>
            <a:ext cx="4216250" cy="22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7"/>
          <p:cNvSpPr txBox="1"/>
          <p:nvPr/>
        </p:nvSpPr>
        <p:spPr>
          <a:xfrm>
            <a:off x="303425" y="1654475"/>
            <a:ext cx="1035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Contexte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title"/>
          </p:nvPr>
        </p:nvSpPr>
        <p:spPr>
          <a:xfrm>
            <a:off x="1088275" y="384800"/>
            <a:ext cx="48900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 (Support Vector Machine)</a:t>
            </a:r>
            <a:endParaRPr/>
          </a:p>
        </p:txBody>
      </p:sp>
      <p:sp>
        <p:nvSpPr>
          <p:cNvPr id="440" name="Google Shape;440;p38"/>
          <p:cNvSpPr txBox="1"/>
          <p:nvPr/>
        </p:nvSpPr>
        <p:spPr>
          <a:xfrm>
            <a:off x="377950" y="1914150"/>
            <a:ext cx="2051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Vocabulaire :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Support vector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63" y="3181600"/>
            <a:ext cx="2270822" cy="14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8"/>
          <p:cNvSpPr txBox="1"/>
          <p:nvPr/>
        </p:nvSpPr>
        <p:spPr>
          <a:xfrm>
            <a:off x="377950" y="2789938"/>
            <a:ext cx="1428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Support vector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38"/>
          <p:cNvSpPr txBox="1"/>
          <p:nvPr/>
        </p:nvSpPr>
        <p:spPr>
          <a:xfrm>
            <a:off x="377950" y="1445600"/>
            <a:ext cx="5846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Utilisons comme exemple une distribution à deux dimensions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4" name="Google Shape;4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974" y="2873399"/>
            <a:ext cx="4693624" cy="11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8"/>
          <p:cNvSpPr txBox="1"/>
          <p:nvPr/>
        </p:nvSpPr>
        <p:spPr>
          <a:xfrm>
            <a:off x="2806325" y="1879025"/>
            <a:ext cx="54930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Objectif :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Trouver la droite (ou plan) optimale pour séparer les données appartenant à différentes classes.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38"/>
          <p:cNvSpPr txBox="1"/>
          <p:nvPr/>
        </p:nvSpPr>
        <p:spPr>
          <a:xfrm>
            <a:off x="3382975" y="4162225"/>
            <a:ext cx="44610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Deux règles de base pour positionner la droite optimale.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 txBox="1">
            <a:spLocks noGrp="1"/>
          </p:cNvSpPr>
          <p:nvPr>
            <p:ph type="title"/>
          </p:nvPr>
        </p:nvSpPr>
        <p:spPr>
          <a:xfrm>
            <a:off x="1088275" y="384800"/>
            <a:ext cx="48900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 (Support Vector Machine)</a:t>
            </a:r>
            <a:endParaRPr/>
          </a:p>
        </p:txBody>
      </p:sp>
      <p:sp>
        <p:nvSpPr>
          <p:cNvPr id="452" name="Google Shape;452;p39"/>
          <p:cNvSpPr txBox="1"/>
          <p:nvPr/>
        </p:nvSpPr>
        <p:spPr>
          <a:xfrm>
            <a:off x="141300" y="1419975"/>
            <a:ext cx="2051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Vocabulaire :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Support vector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50" y="2784325"/>
            <a:ext cx="4807299" cy="13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9"/>
          <p:cNvSpPr txBox="1"/>
          <p:nvPr/>
        </p:nvSpPr>
        <p:spPr>
          <a:xfrm>
            <a:off x="113450" y="2228250"/>
            <a:ext cx="43995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Cas où les données ne sont pas parfaitement linéairement séparables.</a:t>
            </a:r>
            <a:endParaRPr/>
          </a:p>
        </p:txBody>
      </p:sp>
      <p:pic>
        <p:nvPicPr>
          <p:cNvPr id="455" name="Google Shape;4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550" y="2150945"/>
            <a:ext cx="3521939" cy="11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9"/>
          <p:cNvSpPr txBox="1"/>
          <p:nvPr/>
        </p:nvSpPr>
        <p:spPr>
          <a:xfrm>
            <a:off x="5200550" y="1616475"/>
            <a:ext cx="3235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Le paramètre C permet d’ajuster la largeur du </a:t>
            </a: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0"/>
          <p:cNvSpPr txBox="1">
            <a:spLocks noGrp="1"/>
          </p:cNvSpPr>
          <p:nvPr>
            <p:ph type="title"/>
          </p:nvPr>
        </p:nvSpPr>
        <p:spPr>
          <a:xfrm>
            <a:off x="1088275" y="384800"/>
            <a:ext cx="48900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 (Support Vector Machine)</a:t>
            </a:r>
            <a:endParaRPr/>
          </a:p>
        </p:txBody>
      </p:sp>
      <p:sp>
        <p:nvSpPr>
          <p:cNvPr id="462" name="Google Shape;462;p40"/>
          <p:cNvSpPr txBox="1"/>
          <p:nvPr/>
        </p:nvSpPr>
        <p:spPr>
          <a:xfrm>
            <a:off x="141300" y="1419975"/>
            <a:ext cx="20511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Vocabulaire :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200"/>
              <a:buFont typeface="Montserrat"/>
              <a:buChar char="-"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Kernel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40"/>
          <p:cNvSpPr txBox="1"/>
          <p:nvPr/>
        </p:nvSpPr>
        <p:spPr>
          <a:xfrm>
            <a:off x="141300" y="2040325"/>
            <a:ext cx="60810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Les données ne sont pas toujours séparables le long d’une simple droite.</a:t>
            </a:r>
            <a:endParaRPr/>
          </a:p>
        </p:txBody>
      </p:sp>
      <p:pic>
        <p:nvPicPr>
          <p:cNvPr id="464" name="Google Shape;4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00" y="2421500"/>
            <a:ext cx="5417750" cy="19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600" y="915450"/>
            <a:ext cx="2840425" cy="15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 txBox="1">
            <a:spLocks noGrp="1"/>
          </p:cNvSpPr>
          <p:nvPr>
            <p:ph type="title"/>
          </p:nvPr>
        </p:nvSpPr>
        <p:spPr>
          <a:xfrm>
            <a:off x="1088275" y="384800"/>
            <a:ext cx="48900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 (Support Vector Machine)</a:t>
            </a:r>
            <a:endParaRPr/>
          </a:p>
        </p:txBody>
      </p:sp>
      <p:sp>
        <p:nvSpPr>
          <p:cNvPr id="471" name="Google Shape;471;p41"/>
          <p:cNvSpPr txBox="1"/>
          <p:nvPr/>
        </p:nvSpPr>
        <p:spPr>
          <a:xfrm>
            <a:off x="141300" y="1360350"/>
            <a:ext cx="37425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Importance de normaliser les données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2" name="Google Shape;4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00" y="1753451"/>
            <a:ext cx="5410950" cy="14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1"/>
          <p:cNvSpPr txBox="1"/>
          <p:nvPr/>
        </p:nvSpPr>
        <p:spPr>
          <a:xfrm>
            <a:off x="238200" y="3367325"/>
            <a:ext cx="64110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Pour optimizer la grandeur du Hyperplane, il est important que les membres du vecteur de données possèdent des ordres de grandeurs similaires.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4" name="Google Shape;4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25" y="3891425"/>
            <a:ext cx="3903451" cy="11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125" y="993200"/>
            <a:ext cx="3544900" cy="9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5051" y="4006900"/>
            <a:ext cx="25241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 txBox="1">
            <a:spLocks noGrp="1"/>
          </p:cNvSpPr>
          <p:nvPr>
            <p:ph type="title"/>
          </p:nvPr>
        </p:nvSpPr>
        <p:spPr>
          <a:xfrm>
            <a:off x="1088275" y="384800"/>
            <a:ext cx="48900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 (Support Vector Machine)</a:t>
            </a:r>
            <a:endParaRPr/>
          </a:p>
        </p:txBody>
      </p:sp>
      <p:sp>
        <p:nvSpPr>
          <p:cNvPr id="482" name="Google Shape;482;p42"/>
          <p:cNvSpPr txBox="1"/>
          <p:nvPr/>
        </p:nvSpPr>
        <p:spPr>
          <a:xfrm>
            <a:off x="1088275" y="993200"/>
            <a:ext cx="37425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Importance de normaliser les données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3" name="Google Shape;4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00" y="1966550"/>
            <a:ext cx="2088750" cy="15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00" y="3678425"/>
            <a:ext cx="2485500" cy="12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2"/>
          <p:cNvSpPr txBox="1"/>
          <p:nvPr/>
        </p:nvSpPr>
        <p:spPr>
          <a:xfrm>
            <a:off x="173250" y="1570175"/>
            <a:ext cx="1650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Sans normalisation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3600278" y="1579400"/>
            <a:ext cx="1798716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Avec normalisation</a:t>
            </a:r>
            <a:endParaRPr sz="1200"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7" name="Google Shape;48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9850" y="3701037"/>
            <a:ext cx="3629600" cy="12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9850" y="1966550"/>
            <a:ext cx="2037436" cy="15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2"/>
          <p:cNvSpPr txBox="1"/>
          <p:nvPr/>
        </p:nvSpPr>
        <p:spPr>
          <a:xfrm>
            <a:off x="5697275" y="1215225"/>
            <a:ext cx="37032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On voit que sans normalisation, les descripteurs de couleurs (statistiques) dominent les autres descripteurs.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3"/>
          <p:cNvSpPr txBox="1">
            <a:spLocks noGrp="1"/>
          </p:cNvSpPr>
          <p:nvPr>
            <p:ph type="title"/>
          </p:nvPr>
        </p:nvSpPr>
        <p:spPr>
          <a:xfrm>
            <a:off x="1088275" y="384800"/>
            <a:ext cx="56979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Sélection des paramètres optimaux</a:t>
            </a:r>
            <a:endParaRPr/>
          </a:p>
        </p:txBody>
      </p:sp>
      <p:sp>
        <p:nvSpPr>
          <p:cNvPr id="495" name="Google Shape;495;p43"/>
          <p:cNvSpPr txBox="1"/>
          <p:nvPr/>
        </p:nvSpPr>
        <p:spPr>
          <a:xfrm>
            <a:off x="174400" y="1441725"/>
            <a:ext cx="60810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Toutes les fonctions d’extraction de données que nous avons vu jusqu’à présent requièrent différents paramètres.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Pour chacun de ces paramètres, il faut s’assurer de choisir la valeur qui optimise les résultats de classification.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150" y="3289025"/>
            <a:ext cx="2367900" cy="12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3"/>
          <p:cNvSpPr txBox="1"/>
          <p:nvPr/>
        </p:nvSpPr>
        <p:spPr>
          <a:xfrm>
            <a:off x="174400" y="2625375"/>
            <a:ext cx="3388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Approche : Recherche par grille (GridSearch)</a:t>
            </a:r>
            <a:endParaRPr/>
          </a:p>
        </p:txBody>
      </p:sp>
      <p:pic>
        <p:nvPicPr>
          <p:cNvPr id="498" name="Google Shape;4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550" y="3680125"/>
            <a:ext cx="1372350" cy="5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3"/>
          <p:cNvSpPr txBox="1"/>
          <p:nvPr/>
        </p:nvSpPr>
        <p:spPr>
          <a:xfrm>
            <a:off x="1304475" y="4630925"/>
            <a:ext cx="2139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432 agencements possibles</a:t>
            </a:r>
            <a:endParaRPr/>
          </a:p>
        </p:txBody>
      </p:sp>
      <p:pic>
        <p:nvPicPr>
          <p:cNvPr id="500" name="Google Shape;50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0275" y="3407963"/>
            <a:ext cx="2836800" cy="11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3"/>
          <p:cNvSpPr txBox="1"/>
          <p:nvPr/>
        </p:nvSpPr>
        <p:spPr>
          <a:xfrm>
            <a:off x="4259700" y="2618425"/>
            <a:ext cx="43128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Dimensions des segments : (15x15), (20x20), (25x25), (30x30)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Dimension de couleur : RGB, HSV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4"/>
          <p:cNvSpPr txBox="1">
            <a:spLocks noGrp="1"/>
          </p:cNvSpPr>
          <p:nvPr>
            <p:ph type="title"/>
          </p:nvPr>
        </p:nvSpPr>
        <p:spPr>
          <a:xfrm>
            <a:off x="1088275" y="384800"/>
            <a:ext cx="39360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Mesure de performance</a:t>
            </a:r>
            <a:endParaRPr/>
          </a:p>
        </p:txBody>
      </p:sp>
      <p:sp>
        <p:nvSpPr>
          <p:cNvPr id="507" name="Google Shape;507;p44"/>
          <p:cNvSpPr txBox="1"/>
          <p:nvPr/>
        </p:nvSpPr>
        <p:spPr>
          <a:xfrm>
            <a:off x="570475" y="2244625"/>
            <a:ext cx="23457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Base de données :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42 images 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1246 segments de fond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551 segments de d’arbre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1136500" y="1071100"/>
            <a:ext cx="67695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On note que dans la base de données d’entraînement, il y a beaucoup plus de segments de fond que de segment de troncs.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00" y="4192750"/>
            <a:ext cx="2486655" cy="6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130" y="2058525"/>
            <a:ext cx="3058431" cy="273875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4"/>
          <p:cNvSpPr txBox="1"/>
          <p:nvPr/>
        </p:nvSpPr>
        <p:spPr>
          <a:xfrm>
            <a:off x="600300" y="3266800"/>
            <a:ext cx="2963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Le recall est un outil mieux adapté pour mesurer la performance dans cette situation.</a:t>
            </a:r>
            <a:endParaRPr/>
          </a:p>
        </p:txBody>
      </p:sp>
      <p:pic>
        <p:nvPicPr>
          <p:cNvPr id="512" name="Google Shape;51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975" y="2495200"/>
            <a:ext cx="929300" cy="3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4"/>
          <p:cNvSpPr txBox="1"/>
          <p:nvPr/>
        </p:nvSpPr>
        <p:spPr>
          <a:xfrm>
            <a:off x="4781425" y="1536100"/>
            <a:ext cx="21735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Arbre = classification positive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Fond = classification négative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>
            <a:spLocks noGrp="1"/>
          </p:cNvSpPr>
          <p:nvPr>
            <p:ph type="title"/>
          </p:nvPr>
        </p:nvSpPr>
        <p:spPr>
          <a:xfrm>
            <a:off x="1067400" y="363900"/>
            <a:ext cx="31434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Résultats (chiffres)</a:t>
            </a:r>
            <a:endParaRPr/>
          </a:p>
        </p:txBody>
      </p:sp>
      <p:sp>
        <p:nvSpPr>
          <p:cNvPr id="519" name="Google Shape;519;p45"/>
          <p:cNvSpPr txBox="1"/>
          <p:nvPr/>
        </p:nvSpPr>
        <p:spPr>
          <a:xfrm>
            <a:off x="343550" y="1570875"/>
            <a:ext cx="44379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Résultats sur l’ensemble d'entraînement (33%)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0" name="Google Shape;5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25" y="1899375"/>
            <a:ext cx="6001850" cy="14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5"/>
          <p:cNvSpPr txBox="1"/>
          <p:nvPr/>
        </p:nvSpPr>
        <p:spPr>
          <a:xfrm>
            <a:off x="503625" y="3452200"/>
            <a:ext cx="1758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Recall moyen : 83.82%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Défi original (article 2008)</a:t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00" y="1588800"/>
            <a:ext cx="3810325" cy="28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 txBox="1"/>
          <p:nvPr/>
        </p:nvSpPr>
        <p:spPr>
          <a:xfrm>
            <a:off x="38725" y="1413150"/>
            <a:ext cx="320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1)</a:t>
            </a: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125" y="1341088"/>
            <a:ext cx="1933775" cy="15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 txBox="1"/>
          <p:nvPr/>
        </p:nvSpPr>
        <p:spPr>
          <a:xfrm>
            <a:off x="4365425" y="1241638"/>
            <a:ext cx="37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2)</a:t>
            </a:r>
            <a:endParaRPr/>
          </a:p>
        </p:txBody>
      </p:sp>
      <p:pic>
        <p:nvPicPr>
          <p:cNvPr id="248" name="Google Shape;2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411" y="3219437"/>
            <a:ext cx="2002739" cy="15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4365425" y="3150063"/>
            <a:ext cx="37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3)</a:t>
            </a:r>
            <a:endParaRPr/>
          </a:p>
        </p:txBody>
      </p:sp>
      <p:pic>
        <p:nvPicPr>
          <p:cNvPr id="250" name="Google Shape;25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9525" y="2230538"/>
            <a:ext cx="1963367" cy="157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"/>
          <p:cNvSpPr txBox="1">
            <a:spLocks noGrp="1"/>
          </p:cNvSpPr>
          <p:nvPr>
            <p:ph type="title"/>
          </p:nvPr>
        </p:nvSpPr>
        <p:spPr>
          <a:xfrm>
            <a:off x="1067400" y="363900"/>
            <a:ext cx="31155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Résultats (images)</a:t>
            </a:r>
            <a:endParaRPr/>
          </a:p>
        </p:txBody>
      </p:sp>
      <p:sp>
        <p:nvSpPr>
          <p:cNvPr id="527" name="Google Shape;527;p46"/>
          <p:cNvSpPr txBox="1"/>
          <p:nvPr/>
        </p:nvSpPr>
        <p:spPr>
          <a:xfrm>
            <a:off x="1150900" y="1246413"/>
            <a:ext cx="22008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Couleur vs Texture</a:t>
            </a:r>
            <a:endParaRPr b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8" name="Google Shape;5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88" y="1951325"/>
            <a:ext cx="2200823" cy="16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375" y="1951325"/>
            <a:ext cx="2200800" cy="164891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6"/>
          <p:cNvSpPr txBox="1"/>
          <p:nvPr/>
        </p:nvSpPr>
        <p:spPr>
          <a:xfrm>
            <a:off x="811400" y="3679075"/>
            <a:ext cx="1825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Seulement descripteurs de couleur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46"/>
          <p:cNvSpPr txBox="1"/>
          <p:nvPr/>
        </p:nvSpPr>
        <p:spPr>
          <a:xfrm>
            <a:off x="3537375" y="3679075"/>
            <a:ext cx="1825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Descripteurs de texture et couleur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2" name="Google Shape;53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650" y="643725"/>
            <a:ext cx="3185701" cy="11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1067400" y="363900"/>
            <a:ext cx="31155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Résultats (images)</a:t>
            </a:r>
            <a:endParaRPr/>
          </a:p>
        </p:txBody>
      </p:sp>
      <p:pic>
        <p:nvPicPr>
          <p:cNvPr id="538" name="Google Shape;5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75" y="1446975"/>
            <a:ext cx="2172275" cy="16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975" y="1446975"/>
            <a:ext cx="2172275" cy="162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2274" y="1446050"/>
            <a:ext cx="2172275" cy="163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675" y="3310600"/>
            <a:ext cx="2172275" cy="15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4975" y="3295000"/>
            <a:ext cx="2211977" cy="16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2275" y="3306779"/>
            <a:ext cx="2172275" cy="1607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8"/>
          <p:cNvSpPr txBox="1">
            <a:spLocks noGrp="1"/>
          </p:cNvSpPr>
          <p:nvPr>
            <p:ph type="title"/>
          </p:nvPr>
        </p:nvSpPr>
        <p:spPr>
          <a:xfrm>
            <a:off x="1067400" y="363900"/>
            <a:ext cx="31155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Résultats (images)</a:t>
            </a:r>
            <a:endParaRPr/>
          </a:p>
        </p:txBody>
      </p:sp>
      <p:pic>
        <p:nvPicPr>
          <p:cNvPr id="549" name="Google Shape;5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25" y="1482475"/>
            <a:ext cx="2318950" cy="17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425" y="1482475"/>
            <a:ext cx="2316148" cy="17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575" y="1500350"/>
            <a:ext cx="2316150" cy="173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425" y="3327529"/>
            <a:ext cx="2316150" cy="17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2425" y="3327525"/>
            <a:ext cx="2295289" cy="17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3576" y="3327525"/>
            <a:ext cx="2267054" cy="17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9"/>
          <p:cNvSpPr txBox="1">
            <a:spLocks noGrp="1"/>
          </p:cNvSpPr>
          <p:nvPr>
            <p:ph type="title"/>
          </p:nvPr>
        </p:nvSpPr>
        <p:spPr>
          <a:xfrm>
            <a:off x="1067400" y="363900"/>
            <a:ext cx="19602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560" name="Google Shape;560;p49"/>
          <p:cNvSpPr txBox="1"/>
          <p:nvPr/>
        </p:nvSpPr>
        <p:spPr>
          <a:xfrm>
            <a:off x="531475" y="1496900"/>
            <a:ext cx="6024900" cy="20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Éléments à ajouter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Équilibrage de l’histogramme avant la segmentation.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Plus d’image comportant des troncs d’arbres de couleur plus claire.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Nouveau descripteur au niveau de la texture (problème de la neige). Je ne crois pas que l’on peut se permettre de faire une moyenne pour uniformiser.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Montserrat"/>
              <a:buChar char="-"/>
            </a:pPr>
            <a:r>
              <a:rPr lang="en-GB" sz="1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Règles logiques pour éliminer les segments qui ne font pas de sens dans le contexte.</a:t>
            </a:r>
            <a:endParaRPr sz="1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4215000" cy="6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Résultats (article 2008)</a:t>
            </a:r>
            <a:endParaRPr/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75" y="1652150"/>
            <a:ext cx="2918700" cy="141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75" y="3574050"/>
            <a:ext cx="2918699" cy="142479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118375" y="1252225"/>
            <a:ext cx="26622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KNN ( Nearest Neighbors)</a:t>
            </a:r>
            <a:endParaRPr/>
          </a:p>
        </p:txBody>
      </p:sp>
      <p:sp>
        <p:nvSpPr>
          <p:cNvPr id="259" name="Google Shape;259;p20"/>
          <p:cNvSpPr txBox="1"/>
          <p:nvPr/>
        </p:nvSpPr>
        <p:spPr>
          <a:xfrm>
            <a:off x="189675" y="3193775"/>
            <a:ext cx="31233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ANN (Artificial Neural Network)</a:t>
            </a:r>
            <a:endParaRPr/>
          </a:p>
        </p:txBody>
      </p:sp>
      <p:sp>
        <p:nvSpPr>
          <p:cNvPr id="260" name="Google Shape;260;p20"/>
          <p:cNvSpPr txBox="1"/>
          <p:nvPr/>
        </p:nvSpPr>
        <p:spPr>
          <a:xfrm>
            <a:off x="4072475" y="1252225"/>
            <a:ext cx="24771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Classes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Arbre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Élement de fond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4210950" y="2399900"/>
            <a:ext cx="2477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Base de données 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? images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>
            <a:spLocks noGrp="1"/>
          </p:cNvSpPr>
          <p:nvPr>
            <p:ph type="title"/>
          </p:nvPr>
        </p:nvSpPr>
        <p:spPr>
          <a:xfrm>
            <a:off x="2861250" y="275425"/>
            <a:ext cx="34215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Nouveau défi (2020)</a:t>
            </a:r>
            <a:endParaRPr/>
          </a:p>
        </p:txBody>
      </p:sp>
      <p:pic>
        <p:nvPicPr>
          <p:cNvPr id="267" name="Google Shape;2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00" y="1064900"/>
            <a:ext cx="2555078" cy="19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000" y="1064900"/>
            <a:ext cx="2555067" cy="19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999" y="3105764"/>
            <a:ext cx="2555075" cy="194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012" y="3105775"/>
            <a:ext cx="2597190" cy="19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/>
        </p:nvSpPr>
        <p:spPr>
          <a:xfrm>
            <a:off x="6404000" y="1140850"/>
            <a:ext cx="24762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Classes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Arbre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Élement de fond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6404000" y="3750775"/>
            <a:ext cx="24762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Différences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Angle droit (caméra)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Fond très bruité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6404000" y="2138900"/>
            <a:ext cx="24762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Base de données :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42 images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1246 segments de fond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551 segments de d’arbre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2198563" y="164050"/>
            <a:ext cx="32682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Approche générale </a:t>
            </a:r>
            <a:endParaRPr/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75" y="1048050"/>
            <a:ext cx="6525376" cy="37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/>
        </p:nvSpPr>
        <p:spPr>
          <a:xfrm>
            <a:off x="7283425" y="4011125"/>
            <a:ext cx="18648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192 segments/image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192 classifications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7223825" y="3746800"/>
            <a:ext cx="14763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Petite image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7223825" y="2839126"/>
            <a:ext cx="21861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16 Mega px</a:t>
            </a:r>
            <a:endParaRPr sz="1200"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39560 segments/image</a:t>
            </a:r>
            <a:endParaRPr sz="1200"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39560 classifications</a:t>
            </a:r>
            <a:endParaRPr sz="1200"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154950" y="2536975"/>
            <a:ext cx="17307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Grande image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100" y="29825"/>
            <a:ext cx="2422824" cy="19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>
            <a:spLocks noGrp="1"/>
          </p:cNvSpPr>
          <p:nvPr>
            <p:ph type="title"/>
          </p:nvPr>
        </p:nvSpPr>
        <p:spPr>
          <a:xfrm>
            <a:off x="1830000" y="338050"/>
            <a:ext cx="5325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Extraction de données (features)</a:t>
            </a:r>
            <a:endParaRPr/>
          </a:p>
        </p:txBody>
      </p:sp>
      <p:sp>
        <p:nvSpPr>
          <p:cNvPr id="290" name="Google Shape;290;p23"/>
          <p:cNvSpPr txBox="1"/>
          <p:nvPr/>
        </p:nvSpPr>
        <p:spPr>
          <a:xfrm>
            <a:off x="331275" y="1462925"/>
            <a:ext cx="28545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Type de données extraites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Descripteurs de couleur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Descripteurs de texture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000" y="2796563"/>
            <a:ext cx="3895999" cy="18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37" y="2571750"/>
            <a:ext cx="2278775" cy="13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3"/>
          <p:cNvSpPr txBox="1"/>
          <p:nvPr/>
        </p:nvSpPr>
        <p:spPr>
          <a:xfrm>
            <a:off x="5155575" y="1269025"/>
            <a:ext cx="31062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Descripteur de couleurs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Histogramme des valeurs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Moyenne et écart type</a:t>
            </a:r>
            <a:endParaRPr/>
          </a:p>
        </p:txBody>
      </p:sp>
      <p:sp>
        <p:nvSpPr>
          <p:cNvPr id="294" name="Google Shape;294;p23"/>
          <p:cNvSpPr txBox="1"/>
          <p:nvPr/>
        </p:nvSpPr>
        <p:spPr>
          <a:xfrm>
            <a:off x="5079375" y="2087425"/>
            <a:ext cx="3494700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Descripteur de texture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LBP (Local binary patterns)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>
            <a:spLocks noGrp="1"/>
          </p:cNvSpPr>
          <p:nvPr>
            <p:ph type="title"/>
          </p:nvPr>
        </p:nvSpPr>
        <p:spPr>
          <a:xfrm>
            <a:off x="1914750" y="203950"/>
            <a:ext cx="53145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Histogrammes</a:t>
            </a:r>
            <a:r>
              <a:rPr lang="en-GB" dirty="0"/>
              <a:t> (Couleur)</a:t>
            </a:r>
            <a:endParaRPr dirty="0"/>
          </a:p>
        </p:txBody>
      </p:sp>
      <p:sp>
        <p:nvSpPr>
          <p:cNvPr id="300" name="Google Shape;300;p24"/>
          <p:cNvSpPr txBox="1"/>
          <p:nvPr/>
        </p:nvSpPr>
        <p:spPr>
          <a:xfrm>
            <a:off x="190975" y="1373375"/>
            <a:ext cx="30219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Applicable dans les domaines: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RGB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HSV</a:t>
            </a:r>
            <a:endParaRPr/>
          </a:p>
        </p:txBody>
      </p:sp>
      <p:pic>
        <p:nvPicPr>
          <p:cNvPr id="301" name="Google Shape;3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600" y="2407750"/>
            <a:ext cx="2355225" cy="16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 txBox="1"/>
          <p:nvPr/>
        </p:nvSpPr>
        <p:spPr>
          <a:xfrm>
            <a:off x="190975" y="2195675"/>
            <a:ext cx="24294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400 px / segment d’image (20 x 20)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190975" y="2829375"/>
            <a:ext cx="24678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3 x 15 bandes (bins)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190975" y="3985925"/>
            <a:ext cx="2623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Normalisation du vecteur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875" y="1002158"/>
            <a:ext cx="5403466" cy="121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50" y="4399075"/>
            <a:ext cx="7465949" cy="4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>
            <a:spLocks noGrp="1"/>
          </p:cNvSpPr>
          <p:nvPr>
            <p:ph type="title"/>
          </p:nvPr>
        </p:nvSpPr>
        <p:spPr>
          <a:xfrm>
            <a:off x="2120850" y="247600"/>
            <a:ext cx="49023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Statistiques (Couleur)</a:t>
            </a:r>
            <a:endParaRPr/>
          </a:p>
        </p:txBody>
      </p:sp>
      <p:sp>
        <p:nvSpPr>
          <p:cNvPr id="312" name="Google Shape;312;p25"/>
          <p:cNvSpPr txBox="1"/>
          <p:nvPr/>
        </p:nvSpPr>
        <p:spPr>
          <a:xfrm>
            <a:off x="190975" y="1373375"/>
            <a:ext cx="30219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Applicable dans les domaines: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RGB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HSV</a:t>
            </a:r>
            <a:endParaRPr/>
          </a:p>
        </p:txBody>
      </p:sp>
      <p:sp>
        <p:nvSpPr>
          <p:cNvPr id="313" name="Google Shape;313;p25"/>
          <p:cNvSpPr txBox="1"/>
          <p:nvPr/>
        </p:nvSpPr>
        <p:spPr>
          <a:xfrm>
            <a:off x="190975" y="2195675"/>
            <a:ext cx="2037900" cy="1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400 px /  segment d’image (20 x 20)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3 x 2 valeurs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190975" y="3881575"/>
            <a:ext cx="2623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Normalisation du vecteur : 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900" y="2288501"/>
            <a:ext cx="4174101" cy="1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5"/>
          <p:cNvSpPr txBox="1"/>
          <p:nvPr/>
        </p:nvSpPr>
        <p:spPr>
          <a:xfrm>
            <a:off x="7137975" y="2292150"/>
            <a:ext cx="17700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X : valeur [0, 255]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Y : nombre de pixels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25" y="4290575"/>
            <a:ext cx="61436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8175" y="1057675"/>
            <a:ext cx="3796566" cy="9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1293</Words>
  <Application>Microsoft Office PowerPoint</Application>
  <PresentationFormat>On-screen Show (16:9)</PresentationFormat>
  <Paragraphs>253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Montserrat</vt:lpstr>
      <vt:lpstr>Lato</vt:lpstr>
      <vt:lpstr>Arial</vt:lpstr>
      <vt:lpstr>Focus</vt:lpstr>
      <vt:lpstr>Détection de tronc d’arbres par analyse d’images</vt:lpstr>
      <vt:lpstr>Source d’inspiration</vt:lpstr>
      <vt:lpstr>Défi original (article 2008)</vt:lpstr>
      <vt:lpstr>Résultats (article 2008)</vt:lpstr>
      <vt:lpstr>Nouveau défi (2020)</vt:lpstr>
      <vt:lpstr>Approche générale </vt:lpstr>
      <vt:lpstr>Extraction de données (features)</vt:lpstr>
      <vt:lpstr>Histogrammes (Couleur)</vt:lpstr>
      <vt:lpstr>Statistiques (Couleur)</vt:lpstr>
      <vt:lpstr>LBP (Local Binary Patterns) (Texture)</vt:lpstr>
      <vt:lpstr>LBP (Local Binary Patterns) classique</vt:lpstr>
      <vt:lpstr>LBP (Local Binary Patterns) classique</vt:lpstr>
      <vt:lpstr>LBP (Local Binary Patterns) uniforme</vt:lpstr>
      <vt:lpstr>LBP (Local Binary Patterns) uniforme</vt:lpstr>
      <vt:lpstr>LBP (Local Binary Patterns) uniforme</vt:lpstr>
      <vt:lpstr>LBP (Local Binary Patterns) uniforme</vt:lpstr>
      <vt:lpstr>LBP du canal (texture)</vt:lpstr>
      <vt:lpstr>Méthodes de fusion</vt:lpstr>
      <vt:lpstr>Méthodes de fusion</vt:lpstr>
      <vt:lpstr>Classification</vt:lpstr>
      <vt:lpstr>Classification</vt:lpstr>
      <vt:lpstr>SVM (Support Vector Machine)</vt:lpstr>
      <vt:lpstr>SVM (Support Vector Machine)</vt:lpstr>
      <vt:lpstr>SVM (Support Vector Machine)</vt:lpstr>
      <vt:lpstr>SVM (Support Vector Machine)</vt:lpstr>
      <vt:lpstr>SVM (Support Vector Machine)</vt:lpstr>
      <vt:lpstr>Sélection des paramètres optimaux</vt:lpstr>
      <vt:lpstr>Mesure de performance</vt:lpstr>
      <vt:lpstr>Résultats (chiffres)</vt:lpstr>
      <vt:lpstr>Résultats (images)</vt:lpstr>
      <vt:lpstr>Résultats (images)</vt:lpstr>
      <vt:lpstr>Résultats (images)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Détection de tronc d’arbres par analyse d’images</dc:title>
  <cp:lastModifiedBy>Olivier, David</cp:lastModifiedBy>
  <cp:revision>3</cp:revision>
  <dcterms:modified xsi:type="dcterms:W3CDTF">2020-04-20T20:15:57Z</dcterms:modified>
</cp:coreProperties>
</file>